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99" r:id="rId2"/>
    <p:sldId id="494" r:id="rId3"/>
    <p:sldId id="500" r:id="rId4"/>
    <p:sldId id="496" r:id="rId5"/>
    <p:sldId id="503" r:id="rId6"/>
    <p:sldId id="491" r:id="rId7"/>
    <p:sldId id="472" r:id="rId8"/>
    <p:sldId id="492" r:id="rId9"/>
    <p:sldId id="498" r:id="rId10"/>
    <p:sldId id="501" r:id="rId11"/>
    <p:sldId id="502" r:id="rId1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33FF"/>
    <a:srgbClr val="1C1C1C"/>
    <a:srgbClr val="990099"/>
    <a:srgbClr val="5F5F5F"/>
    <a:srgbClr val="808080"/>
    <a:srgbClr val="4D4D4D"/>
    <a:srgbClr val="333333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>
      <p:cViewPr varScale="1">
        <p:scale>
          <a:sx n="81" d="100"/>
          <a:sy n="81" d="100"/>
        </p:scale>
        <p:origin x="-1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notesViewPr>
    <p:cSldViewPr>
      <p:cViewPr varScale="1">
        <p:scale>
          <a:sx n="57" d="100"/>
          <a:sy n="57" d="100"/>
        </p:scale>
        <p:origin x="-2520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Enrolled Secondary Students</a:t>
            </a:r>
          </a:p>
        </c:rich>
      </c:tx>
      <c:layout>
        <c:manualLayout>
          <c:xMode val="edge"/>
          <c:yMode val="edge"/>
          <c:x val="0.16864406779661"/>
          <c:y val="0.024390243902439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74079615048119"/>
                  <c:y val="0.031846930592009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555555555555555"/>
                      <c:h val="0.1650462962962962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74772309711286"/>
                  <c:y val="-0.0086043671624380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133333333333332"/>
                      <c:h val="0.1495370370370370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Sheet1!$A$12:$A$13</c:f>
              <c:strCache>
                <c:ptCount val="2"/>
                <c:pt idx="0">
                  <c:v>Girls</c:v>
                </c:pt>
                <c:pt idx="1">
                  <c:v>Boys</c:v>
                </c:pt>
              </c:strCache>
            </c:strRef>
          </c:cat>
          <c:val>
            <c:numRef>
              <c:f>Sheet1!$B$12:$B$13</c:f>
              <c:numCache>
                <c:formatCode>0</c:formatCode>
                <c:ptCount val="2"/>
                <c:pt idx="0">
                  <c:v>808960.7999999997</c:v>
                </c:pt>
                <c:pt idx="1">
                  <c:v>876374.2000000001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0979514435695538"/>
          <c:y val="0.12324843323156"/>
          <c:w val="0.856215223097113"/>
          <c:h val="0.7820295677326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Sheet1!$B$19</c:f>
              <c:strCache>
                <c:ptCount val="1"/>
                <c:pt idx="0">
                  <c:v>% of rural secondary schools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Sheet1!$A$20:$A$21</c:f>
              <c:strCache>
                <c:ptCount val="2"/>
                <c:pt idx="0">
                  <c:v>Karnataka</c:v>
                </c:pt>
                <c:pt idx="1">
                  <c:v>India</c:v>
                </c:pt>
              </c:strCache>
            </c:strRef>
          </c:cat>
          <c:val>
            <c:numRef>
              <c:f>Sheet1!$B$20:$B$21</c:f>
              <c:numCache>
                <c:formatCode>General</c:formatCode>
                <c:ptCount val="2"/>
                <c:pt idx="0">
                  <c:v>56.0</c:v>
                </c:pt>
                <c:pt idx="1">
                  <c:v>70.0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40735448"/>
        <c:axId val="2127135480"/>
      </c:barChart>
      <c:catAx>
        <c:axId val="-2140735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7135480"/>
        <c:crosses val="autoZero"/>
        <c:auto val="1"/>
        <c:lblAlgn val="ctr"/>
        <c:lblOffset val="100"/>
        <c:noMultiLvlLbl val="0"/>
      </c:catAx>
      <c:valAx>
        <c:axId val="2127135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735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C83D19-2ED5-4420-9CAA-266902CBC9F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C6401D47-3A7A-439F-8717-4638692A84E3}">
      <dgm:prSet phldrT="[Text]"/>
      <dgm:spPr/>
      <dgm:t>
        <a:bodyPr/>
        <a:lstStyle/>
        <a:p>
          <a:r>
            <a:rPr lang="en-US" dirty="0" smtClean="0"/>
            <a:t>System barriers</a:t>
          </a:r>
          <a:endParaRPr lang="en-US" dirty="0"/>
        </a:p>
      </dgm:t>
    </dgm:pt>
    <dgm:pt modelId="{0BECCB56-9203-48E7-B3F4-A7EAF0842E02}" type="parTrans" cxnId="{DB6C8953-E331-487B-BDF5-1DD7D0B2F8E5}">
      <dgm:prSet/>
      <dgm:spPr/>
      <dgm:t>
        <a:bodyPr/>
        <a:lstStyle/>
        <a:p>
          <a:endParaRPr lang="en-US"/>
        </a:p>
      </dgm:t>
    </dgm:pt>
    <dgm:pt modelId="{52AB935E-4B5A-43FF-8117-A492F6F6B81F}" type="sibTrans" cxnId="{DB6C8953-E331-487B-BDF5-1DD7D0B2F8E5}">
      <dgm:prSet/>
      <dgm:spPr/>
      <dgm:t>
        <a:bodyPr/>
        <a:lstStyle/>
        <a:p>
          <a:endParaRPr lang="en-US"/>
        </a:p>
      </dgm:t>
    </dgm:pt>
    <dgm:pt modelId="{5A4B6551-8A70-4B3D-9FAD-63D3473CE8A8}">
      <dgm:prSet phldrT="[Text]"/>
      <dgm:spPr/>
      <dgm:t>
        <a:bodyPr/>
        <a:lstStyle/>
        <a:p>
          <a:r>
            <a:rPr lang="en-US" dirty="0" smtClean="0"/>
            <a:t>School barriers</a:t>
          </a:r>
          <a:endParaRPr lang="en-US" dirty="0"/>
        </a:p>
      </dgm:t>
    </dgm:pt>
    <dgm:pt modelId="{6233D6DA-7FB5-42A2-88E4-D1A9FD7FEAF3}" type="parTrans" cxnId="{609E5911-33CC-4CCE-977F-F4F3D558AB2E}">
      <dgm:prSet/>
      <dgm:spPr/>
      <dgm:t>
        <a:bodyPr/>
        <a:lstStyle/>
        <a:p>
          <a:endParaRPr lang="en-US"/>
        </a:p>
      </dgm:t>
    </dgm:pt>
    <dgm:pt modelId="{BC7721C4-2E65-4C02-9C71-D8CE3978B0E8}" type="sibTrans" cxnId="{609E5911-33CC-4CCE-977F-F4F3D558AB2E}">
      <dgm:prSet/>
      <dgm:spPr/>
      <dgm:t>
        <a:bodyPr/>
        <a:lstStyle/>
        <a:p>
          <a:endParaRPr lang="en-US"/>
        </a:p>
      </dgm:t>
    </dgm:pt>
    <dgm:pt modelId="{F3755842-B0EC-4CA1-8637-9D5FF7A46B6E}">
      <dgm:prSet phldrT="[Text]"/>
      <dgm:spPr/>
      <dgm:t>
        <a:bodyPr/>
        <a:lstStyle/>
        <a:p>
          <a:r>
            <a:rPr lang="en-US" dirty="0" smtClean="0"/>
            <a:t>Household barriers </a:t>
          </a:r>
          <a:endParaRPr lang="en-US" dirty="0"/>
        </a:p>
      </dgm:t>
    </dgm:pt>
    <dgm:pt modelId="{1918F900-94A9-48E7-8B13-C7E539D7702D}" type="parTrans" cxnId="{76F55A49-0CE8-4BFD-86B3-53EDD59F5CC0}">
      <dgm:prSet/>
      <dgm:spPr/>
      <dgm:t>
        <a:bodyPr/>
        <a:lstStyle/>
        <a:p>
          <a:endParaRPr lang="en-US"/>
        </a:p>
      </dgm:t>
    </dgm:pt>
    <dgm:pt modelId="{82842417-2244-45EE-ADF0-36E90CE69048}" type="sibTrans" cxnId="{76F55A49-0CE8-4BFD-86B3-53EDD59F5CC0}">
      <dgm:prSet/>
      <dgm:spPr/>
      <dgm:t>
        <a:bodyPr/>
        <a:lstStyle/>
        <a:p>
          <a:endParaRPr lang="en-US"/>
        </a:p>
      </dgm:t>
    </dgm:pt>
    <dgm:pt modelId="{ED481B95-D9DA-440C-BD7C-3BA7A3F5C443}" type="pres">
      <dgm:prSet presAssocID="{ECC83D19-2ED5-4420-9CAA-266902CBC9FF}" presName="compositeShape" presStyleCnt="0">
        <dgm:presLayoutVars>
          <dgm:dir/>
          <dgm:resizeHandles/>
        </dgm:presLayoutVars>
      </dgm:prSet>
      <dgm:spPr/>
    </dgm:pt>
    <dgm:pt modelId="{CA81E4DA-CE46-480A-8DC5-713921BE3F41}" type="pres">
      <dgm:prSet presAssocID="{ECC83D19-2ED5-4420-9CAA-266902CBC9FF}" presName="pyramid" presStyleLbl="node1" presStyleIdx="0" presStyleCnt="1"/>
      <dgm:spPr/>
    </dgm:pt>
    <dgm:pt modelId="{9317BDB2-0413-497F-8AE5-29C71EAA193A}" type="pres">
      <dgm:prSet presAssocID="{ECC83D19-2ED5-4420-9CAA-266902CBC9FF}" presName="theList" presStyleCnt="0"/>
      <dgm:spPr/>
    </dgm:pt>
    <dgm:pt modelId="{C0C01819-76CE-42B3-878A-861C9A11CFD8}" type="pres">
      <dgm:prSet presAssocID="{C6401D47-3A7A-439F-8717-4638692A84E3}" presName="aNode" presStyleLbl="fgAcc1" presStyleIdx="0" presStyleCnt="3" custScaleX="1173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BB859F-AB69-4F52-88B2-5E8F3600DAFF}" type="pres">
      <dgm:prSet presAssocID="{C6401D47-3A7A-439F-8717-4638692A84E3}" presName="aSpace" presStyleCnt="0"/>
      <dgm:spPr/>
    </dgm:pt>
    <dgm:pt modelId="{EDCE552D-5DC3-4DD3-9303-9A396EB38866}" type="pres">
      <dgm:prSet presAssocID="{5A4B6551-8A70-4B3D-9FAD-63D3473CE8A8}" presName="aNode" presStyleLbl="fgAcc1" presStyleIdx="1" presStyleCnt="3" custScaleX="119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3D955A-2BF0-49D6-9A58-ED9C1CB0CC98}" type="pres">
      <dgm:prSet presAssocID="{5A4B6551-8A70-4B3D-9FAD-63D3473CE8A8}" presName="aSpace" presStyleCnt="0"/>
      <dgm:spPr/>
    </dgm:pt>
    <dgm:pt modelId="{750849E9-C4D0-4934-B51C-DDBE49837D1B}" type="pres">
      <dgm:prSet presAssocID="{F3755842-B0EC-4CA1-8637-9D5FF7A46B6E}" presName="aNode" presStyleLbl="fgAcc1" presStyleIdx="2" presStyleCnt="3" custScaleX="119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FE84A-F2E1-4BCB-B8A4-6F6F952593F9}" type="pres">
      <dgm:prSet presAssocID="{F3755842-B0EC-4CA1-8637-9D5FF7A46B6E}" presName="aSpace" presStyleCnt="0"/>
      <dgm:spPr/>
    </dgm:pt>
  </dgm:ptLst>
  <dgm:cxnLst>
    <dgm:cxn modelId="{DC5B461E-232C-4BAC-AF12-E5EA4507420F}" type="presOf" srcId="{ECC83D19-2ED5-4420-9CAA-266902CBC9FF}" destId="{ED481B95-D9DA-440C-BD7C-3BA7A3F5C443}" srcOrd="0" destOrd="0" presId="urn:microsoft.com/office/officeart/2005/8/layout/pyramid2"/>
    <dgm:cxn modelId="{DB6C8953-E331-487B-BDF5-1DD7D0B2F8E5}" srcId="{ECC83D19-2ED5-4420-9CAA-266902CBC9FF}" destId="{C6401D47-3A7A-439F-8717-4638692A84E3}" srcOrd="0" destOrd="0" parTransId="{0BECCB56-9203-48E7-B3F4-A7EAF0842E02}" sibTransId="{52AB935E-4B5A-43FF-8117-A492F6F6B81F}"/>
    <dgm:cxn modelId="{19841D48-515B-4A09-8264-1442F2E301EF}" type="presOf" srcId="{5A4B6551-8A70-4B3D-9FAD-63D3473CE8A8}" destId="{EDCE552D-5DC3-4DD3-9303-9A396EB38866}" srcOrd="0" destOrd="0" presId="urn:microsoft.com/office/officeart/2005/8/layout/pyramid2"/>
    <dgm:cxn modelId="{76F55A49-0CE8-4BFD-86B3-53EDD59F5CC0}" srcId="{ECC83D19-2ED5-4420-9CAA-266902CBC9FF}" destId="{F3755842-B0EC-4CA1-8637-9D5FF7A46B6E}" srcOrd="2" destOrd="0" parTransId="{1918F900-94A9-48E7-8B13-C7E539D7702D}" sibTransId="{82842417-2244-45EE-ADF0-36E90CE69048}"/>
    <dgm:cxn modelId="{609E5911-33CC-4CCE-977F-F4F3D558AB2E}" srcId="{ECC83D19-2ED5-4420-9CAA-266902CBC9FF}" destId="{5A4B6551-8A70-4B3D-9FAD-63D3473CE8A8}" srcOrd="1" destOrd="0" parTransId="{6233D6DA-7FB5-42A2-88E4-D1A9FD7FEAF3}" sibTransId="{BC7721C4-2E65-4C02-9C71-D8CE3978B0E8}"/>
    <dgm:cxn modelId="{042E22D4-CBBF-4BA5-81DF-1F30664C460F}" type="presOf" srcId="{F3755842-B0EC-4CA1-8637-9D5FF7A46B6E}" destId="{750849E9-C4D0-4934-B51C-DDBE49837D1B}" srcOrd="0" destOrd="0" presId="urn:microsoft.com/office/officeart/2005/8/layout/pyramid2"/>
    <dgm:cxn modelId="{67909613-821B-44DE-BE19-845FA479B8FA}" type="presOf" srcId="{C6401D47-3A7A-439F-8717-4638692A84E3}" destId="{C0C01819-76CE-42B3-878A-861C9A11CFD8}" srcOrd="0" destOrd="0" presId="urn:microsoft.com/office/officeart/2005/8/layout/pyramid2"/>
    <dgm:cxn modelId="{1570A00D-6890-4895-96C8-0CC5748F49A3}" type="presParOf" srcId="{ED481B95-D9DA-440C-BD7C-3BA7A3F5C443}" destId="{CA81E4DA-CE46-480A-8DC5-713921BE3F41}" srcOrd="0" destOrd="0" presId="urn:microsoft.com/office/officeart/2005/8/layout/pyramid2"/>
    <dgm:cxn modelId="{BD86B2D3-4B84-4CEE-8781-F66B6ECF3E6B}" type="presParOf" srcId="{ED481B95-D9DA-440C-BD7C-3BA7A3F5C443}" destId="{9317BDB2-0413-497F-8AE5-29C71EAA193A}" srcOrd="1" destOrd="0" presId="urn:microsoft.com/office/officeart/2005/8/layout/pyramid2"/>
    <dgm:cxn modelId="{0BD13A1F-A928-4B3A-B5E8-EFF1C76EDF01}" type="presParOf" srcId="{9317BDB2-0413-497F-8AE5-29C71EAA193A}" destId="{C0C01819-76CE-42B3-878A-861C9A11CFD8}" srcOrd="0" destOrd="0" presId="urn:microsoft.com/office/officeart/2005/8/layout/pyramid2"/>
    <dgm:cxn modelId="{8952208F-0975-42F8-BF85-D61FDEAE9F14}" type="presParOf" srcId="{9317BDB2-0413-497F-8AE5-29C71EAA193A}" destId="{29BB859F-AB69-4F52-88B2-5E8F3600DAFF}" srcOrd="1" destOrd="0" presId="urn:microsoft.com/office/officeart/2005/8/layout/pyramid2"/>
    <dgm:cxn modelId="{81F175A8-03AB-4520-80B0-7639C9D6D2BB}" type="presParOf" srcId="{9317BDB2-0413-497F-8AE5-29C71EAA193A}" destId="{EDCE552D-5DC3-4DD3-9303-9A396EB38866}" srcOrd="2" destOrd="0" presId="urn:microsoft.com/office/officeart/2005/8/layout/pyramid2"/>
    <dgm:cxn modelId="{3B68A7D7-C591-4746-AE0D-72F091B475ED}" type="presParOf" srcId="{9317BDB2-0413-497F-8AE5-29C71EAA193A}" destId="{EA3D955A-2BF0-49D6-9A58-ED9C1CB0CC98}" srcOrd="3" destOrd="0" presId="urn:microsoft.com/office/officeart/2005/8/layout/pyramid2"/>
    <dgm:cxn modelId="{A947FE5E-61D5-49B6-A331-C83E8FE88850}" type="presParOf" srcId="{9317BDB2-0413-497F-8AE5-29C71EAA193A}" destId="{750849E9-C4D0-4934-B51C-DDBE49837D1B}" srcOrd="4" destOrd="0" presId="urn:microsoft.com/office/officeart/2005/8/layout/pyramid2"/>
    <dgm:cxn modelId="{CE74C159-1B0F-47FE-A091-B5623CA16C50}" type="presParOf" srcId="{9317BDB2-0413-497F-8AE5-29C71EAA193A}" destId="{D00FE84A-F2E1-4BCB-B8A4-6F6F952593F9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505E52-6823-4217-AFD6-84EE4E08EECE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E62EB0-ACC2-40F7-8063-64F6EAAB192D}">
      <dgm:prSet phldrT="[Text]"/>
      <dgm:spPr>
        <a:solidFill>
          <a:srgbClr val="FF9900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School level barriers</a:t>
          </a:r>
          <a:endParaRPr lang="en-US" b="1" dirty="0">
            <a:solidFill>
              <a:schemeClr val="tx1"/>
            </a:solidFill>
          </a:endParaRPr>
        </a:p>
      </dgm:t>
    </dgm:pt>
    <dgm:pt modelId="{342CA81B-447A-4442-AF61-8E4DDA3A415B}" type="parTrans" cxnId="{90199D71-A9D3-4EAA-8BAF-27B7B2AE62EB}">
      <dgm:prSet/>
      <dgm:spPr/>
      <dgm:t>
        <a:bodyPr/>
        <a:lstStyle/>
        <a:p>
          <a:endParaRPr lang="en-US"/>
        </a:p>
      </dgm:t>
    </dgm:pt>
    <dgm:pt modelId="{F07D0B63-6ED0-4CC5-90BC-3CAD1660532A}" type="sibTrans" cxnId="{90199D71-A9D3-4EAA-8BAF-27B7B2AE62EB}">
      <dgm:prSet/>
      <dgm:spPr/>
      <dgm:t>
        <a:bodyPr/>
        <a:lstStyle/>
        <a:p>
          <a:endParaRPr lang="en-US"/>
        </a:p>
      </dgm:t>
    </dgm:pt>
    <dgm:pt modelId="{4605D8E6-C67C-49EA-BC21-855D725BE09B}">
      <dgm:prSet phldrT="[Text]" phldr="1"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1BB5C91D-08CE-4385-9A45-701DFF8124DE}" type="parTrans" cxnId="{2031D175-5477-4DFC-AE6D-6609E82C4D2C}">
      <dgm:prSet/>
      <dgm:spPr/>
      <dgm:t>
        <a:bodyPr/>
        <a:lstStyle/>
        <a:p>
          <a:endParaRPr lang="en-US"/>
        </a:p>
      </dgm:t>
    </dgm:pt>
    <dgm:pt modelId="{171C10DE-983B-4805-B6A3-49EF25F988E5}" type="sibTrans" cxnId="{2031D175-5477-4DFC-AE6D-6609E82C4D2C}">
      <dgm:prSet/>
      <dgm:spPr/>
      <dgm:t>
        <a:bodyPr/>
        <a:lstStyle/>
        <a:p>
          <a:endParaRPr lang="en-US"/>
        </a:p>
      </dgm:t>
    </dgm:pt>
    <dgm:pt modelId="{8954B5FE-686D-4A2A-AD09-8BF23F5EB67E}">
      <dgm:prSet phldrT="[Text]" phldr="1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A6FE064E-E21D-463D-8336-3A285948AACE}" type="parTrans" cxnId="{DC346907-2E52-48F9-986E-921D344EC04A}">
      <dgm:prSet/>
      <dgm:spPr/>
      <dgm:t>
        <a:bodyPr/>
        <a:lstStyle/>
        <a:p>
          <a:endParaRPr lang="en-US"/>
        </a:p>
      </dgm:t>
    </dgm:pt>
    <dgm:pt modelId="{F5F6558D-F887-43FD-9F0A-08BF647BD62C}" type="sibTrans" cxnId="{DC346907-2E52-48F9-986E-921D344EC04A}">
      <dgm:prSet/>
      <dgm:spPr/>
      <dgm:t>
        <a:bodyPr/>
        <a:lstStyle/>
        <a:p>
          <a:endParaRPr lang="en-US"/>
        </a:p>
      </dgm:t>
    </dgm:pt>
    <dgm:pt modelId="{8B664869-20E6-4D86-8B9B-11A368E96B44}">
      <dgm:prSet phldrT="[Text]" phldr="1"/>
      <dgm:spPr/>
      <dgm:t>
        <a:bodyPr/>
        <a:lstStyle/>
        <a:p>
          <a:endParaRPr lang="en-US"/>
        </a:p>
      </dgm:t>
    </dgm:pt>
    <dgm:pt modelId="{3B5B2D71-11E3-4D68-AC71-61262F066DBF}" type="parTrans" cxnId="{F087C7CA-A528-4FD4-B70C-4153F2050C92}">
      <dgm:prSet/>
      <dgm:spPr/>
      <dgm:t>
        <a:bodyPr/>
        <a:lstStyle/>
        <a:p>
          <a:endParaRPr lang="en-US"/>
        </a:p>
      </dgm:t>
    </dgm:pt>
    <dgm:pt modelId="{92BC95D4-5262-4DF2-BD63-B61F2DC77057}" type="sibTrans" cxnId="{F087C7CA-A528-4FD4-B70C-4153F2050C92}">
      <dgm:prSet/>
      <dgm:spPr/>
      <dgm:t>
        <a:bodyPr/>
        <a:lstStyle/>
        <a:p>
          <a:endParaRPr lang="en-US"/>
        </a:p>
      </dgm:t>
    </dgm:pt>
    <dgm:pt modelId="{D52DB557-CBA3-4F3A-A58B-F48702B77E74}">
      <dgm:prSet phldrT="[Text]" phldr="1"/>
      <dgm:spPr>
        <a:solidFill>
          <a:srgbClr val="9933FF"/>
        </a:solidFill>
      </dgm:spPr>
      <dgm:t>
        <a:bodyPr/>
        <a:lstStyle/>
        <a:p>
          <a:endParaRPr lang="en-US"/>
        </a:p>
      </dgm:t>
    </dgm:pt>
    <dgm:pt modelId="{01D63F20-CE2A-47BF-9DD7-1B7FFB3A4415}" type="parTrans" cxnId="{1EF8ACAB-EF17-4EEC-B2DD-BB6AA67CDB1A}">
      <dgm:prSet/>
      <dgm:spPr/>
      <dgm:t>
        <a:bodyPr/>
        <a:lstStyle/>
        <a:p>
          <a:endParaRPr lang="en-US"/>
        </a:p>
      </dgm:t>
    </dgm:pt>
    <dgm:pt modelId="{3D566BC7-8CB5-4EFF-9410-D99F719327BA}" type="sibTrans" cxnId="{1EF8ACAB-EF17-4EEC-B2DD-BB6AA67CDB1A}">
      <dgm:prSet/>
      <dgm:spPr/>
      <dgm:t>
        <a:bodyPr/>
        <a:lstStyle/>
        <a:p>
          <a:endParaRPr lang="en-US"/>
        </a:p>
      </dgm:t>
    </dgm:pt>
    <dgm:pt modelId="{C5E7B486-00CF-4109-BC48-354DA7EF7916}">
      <dgm:prSet/>
      <dgm:spPr/>
      <dgm:t>
        <a:bodyPr/>
        <a:lstStyle/>
        <a:p>
          <a:endParaRPr lang="en-US"/>
        </a:p>
      </dgm:t>
    </dgm:pt>
    <dgm:pt modelId="{E4DAA792-71D1-4342-BA3A-EA2237455C85}" type="parTrans" cxnId="{27040ECC-AE27-4BD1-B897-0C8346238248}">
      <dgm:prSet/>
      <dgm:spPr/>
      <dgm:t>
        <a:bodyPr/>
        <a:lstStyle/>
        <a:p>
          <a:endParaRPr lang="en-US"/>
        </a:p>
      </dgm:t>
    </dgm:pt>
    <dgm:pt modelId="{BB7C086F-89B8-4E5F-A814-5D6558A00AA4}" type="sibTrans" cxnId="{27040ECC-AE27-4BD1-B897-0C8346238248}">
      <dgm:prSet/>
      <dgm:spPr/>
      <dgm:t>
        <a:bodyPr/>
        <a:lstStyle/>
        <a:p>
          <a:endParaRPr lang="en-US"/>
        </a:p>
      </dgm:t>
    </dgm:pt>
    <dgm:pt modelId="{1ADC411A-3367-477B-8620-0310F10F11BF}">
      <dgm:prSet/>
      <dgm:spPr/>
      <dgm:t>
        <a:bodyPr/>
        <a:lstStyle/>
        <a:p>
          <a:endParaRPr lang="en-US"/>
        </a:p>
      </dgm:t>
    </dgm:pt>
    <dgm:pt modelId="{02EFD3DF-7D89-4D42-B2CC-6E594DDD7611}" type="parTrans" cxnId="{858B5963-7AA4-4450-B5E4-FA0CCBB4113C}">
      <dgm:prSet/>
      <dgm:spPr/>
      <dgm:t>
        <a:bodyPr/>
        <a:lstStyle/>
        <a:p>
          <a:endParaRPr lang="en-US"/>
        </a:p>
      </dgm:t>
    </dgm:pt>
    <dgm:pt modelId="{FDBE5801-FBB2-4990-A316-7675304C1441}" type="sibTrans" cxnId="{858B5963-7AA4-4450-B5E4-FA0CCBB4113C}">
      <dgm:prSet/>
      <dgm:spPr/>
      <dgm:t>
        <a:bodyPr/>
        <a:lstStyle/>
        <a:p>
          <a:endParaRPr lang="en-US"/>
        </a:p>
      </dgm:t>
    </dgm:pt>
    <dgm:pt modelId="{99BAF96B-95A8-469F-9629-9EEA7869163C}" type="pres">
      <dgm:prSet presAssocID="{E9505E52-6823-4217-AFD6-84EE4E08EEC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F59B22-05D2-4981-BE7B-235B585B48E3}" type="pres">
      <dgm:prSet presAssocID="{12E62EB0-ACC2-40F7-8063-64F6EAAB192D}" presName="centerShape" presStyleLbl="node0" presStyleIdx="0" presStyleCnt="1" custScaleX="128357" custScaleY="128924"/>
      <dgm:spPr/>
      <dgm:t>
        <a:bodyPr/>
        <a:lstStyle/>
        <a:p>
          <a:endParaRPr lang="en-US"/>
        </a:p>
      </dgm:t>
    </dgm:pt>
    <dgm:pt modelId="{6DF9D68E-BEB5-4F2B-A555-08F7C995FAB5}" type="pres">
      <dgm:prSet presAssocID="{1BB5C91D-08CE-4385-9A45-701DFF8124DE}" presName="parTrans" presStyleLbl="sibTrans2D1" presStyleIdx="0" presStyleCnt="4" custLinFactNeighborY="-15852"/>
      <dgm:spPr/>
      <dgm:t>
        <a:bodyPr/>
        <a:lstStyle/>
        <a:p>
          <a:endParaRPr lang="en-US"/>
        </a:p>
      </dgm:t>
    </dgm:pt>
    <dgm:pt modelId="{D4806C8C-BD8F-4832-90E2-599BFEC1CA19}" type="pres">
      <dgm:prSet presAssocID="{1BB5C91D-08CE-4385-9A45-701DFF8124D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E31E0573-5CF2-469F-BCF3-EF43166C0F90}" type="pres">
      <dgm:prSet presAssocID="{4605D8E6-C67C-49EA-BC21-855D725BE09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DC0B9D-099C-4317-B4EF-672AAA201AAE}" type="pres">
      <dgm:prSet presAssocID="{A6FE064E-E21D-463D-8336-3A285948AACE}" presName="parTrans" presStyleLbl="sibTrans2D1" presStyleIdx="1" presStyleCnt="4" custLinFactNeighborX="25457"/>
      <dgm:spPr/>
      <dgm:t>
        <a:bodyPr/>
        <a:lstStyle/>
        <a:p>
          <a:endParaRPr lang="en-US"/>
        </a:p>
      </dgm:t>
    </dgm:pt>
    <dgm:pt modelId="{D215AA9D-8B3C-4F5F-B54B-79C8A17820CE}" type="pres">
      <dgm:prSet presAssocID="{A6FE064E-E21D-463D-8336-3A285948AAC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D13E78BD-62DD-494B-B504-61439DC2999D}" type="pres">
      <dgm:prSet presAssocID="{8954B5FE-686D-4A2A-AD09-8BF23F5EB67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6998A-9959-4E80-B7F6-553592FFCD06}" type="pres">
      <dgm:prSet presAssocID="{3B5B2D71-11E3-4D68-AC71-61262F066DBF}" presName="parTrans" presStyleLbl="sibTrans2D1" presStyleIdx="2" presStyleCnt="4" custLinFactNeighborY="15852"/>
      <dgm:spPr/>
      <dgm:t>
        <a:bodyPr/>
        <a:lstStyle/>
        <a:p>
          <a:endParaRPr lang="en-US"/>
        </a:p>
      </dgm:t>
    </dgm:pt>
    <dgm:pt modelId="{C88F117C-A31C-4DE7-90D2-73A0C78E950C}" type="pres">
      <dgm:prSet presAssocID="{3B5B2D71-11E3-4D68-AC71-61262F066DB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CC8D5AE3-9D9C-4585-9B20-F42E80E962CC}" type="pres">
      <dgm:prSet presAssocID="{8B664869-20E6-4D86-8B9B-11A368E96B4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69920-89AE-4CE1-9F86-53CD56F3342C}" type="pres">
      <dgm:prSet presAssocID="{01D63F20-CE2A-47BF-9DD7-1B7FFB3A4415}" presName="parTrans" presStyleLbl="sibTrans2D1" presStyleIdx="3" presStyleCnt="4" custLinFactNeighborX="-25456"/>
      <dgm:spPr/>
      <dgm:t>
        <a:bodyPr/>
        <a:lstStyle/>
        <a:p>
          <a:endParaRPr lang="en-US"/>
        </a:p>
      </dgm:t>
    </dgm:pt>
    <dgm:pt modelId="{8ACFC073-3594-409F-B016-5AF038BA92D8}" type="pres">
      <dgm:prSet presAssocID="{01D63F20-CE2A-47BF-9DD7-1B7FFB3A4415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BFA7D36F-C267-4DDE-8CF6-2BB87A18C96A}" type="pres">
      <dgm:prSet presAssocID="{D52DB557-CBA3-4F3A-A58B-F48702B77E7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C5FAED-8B71-4DF0-934E-14C8BC95BAC3}" type="presOf" srcId="{4605D8E6-C67C-49EA-BC21-855D725BE09B}" destId="{E31E0573-5CF2-469F-BCF3-EF43166C0F90}" srcOrd="0" destOrd="0" presId="urn:microsoft.com/office/officeart/2005/8/layout/radial5"/>
    <dgm:cxn modelId="{851DAFBA-CFAF-429F-8CF8-110BC00697A4}" type="presOf" srcId="{D52DB557-CBA3-4F3A-A58B-F48702B77E74}" destId="{BFA7D36F-C267-4DDE-8CF6-2BB87A18C96A}" srcOrd="0" destOrd="0" presId="urn:microsoft.com/office/officeart/2005/8/layout/radial5"/>
    <dgm:cxn modelId="{DC346907-2E52-48F9-986E-921D344EC04A}" srcId="{12E62EB0-ACC2-40F7-8063-64F6EAAB192D}" destId="{8954B5FE-686D-4A2A-AD09-8BF23F5EB67E}" srcOrd="1" destOrd="0" parTransId="{A6FE064E-E21D-463D-8336-3A285948AACE}" sibTransId="{F5F6558D-F887-43FD-9F0A-08BF647BD62C}"/>
    <dgm:cxn modelId="{0C8C9896-919E-40C3-914B-BA5EC1C937E1}" type="presOf" srcId="{3B5B2D71-11E3-4D68-AC71-61262F066DBF}" destId="{BF56998A-9959-4E80-B7F6-553592FFCD06}" srcOrd="0" destOrd="0" presId="urn:microsoft.com/office/officeart/2005/8/layout/radial5"/>
    <dgm:cxn modelId="{27040ECC-AE27-4BD1-B897-0C8346238248}" srcId="{E9505E52-6823-4217-AFD6-84EE4E08EECE}" destId="{C5E7B486-00CF-4109-BC48-354DA7EF7916}" srcOrd="1" destOrd="0" parTransId="{E4DAA792-71D1-4342-BA3A-EA2237455C85}" sibTransId="{BB7C086F-89B8-4E5F-A814-5D6558A00AA4}"/>
    <dgm:cxn modelId="{4B62A4CA-C0C6-4CD4-8032-C76EEB12D7DE}" type="presOf" srcId="{8954B5FE-686D-4A2A-AD09-8BF23F5EB67E}" destId="{D13E78BD-62DD-494B-B504-61439DC2999D}" srcOrd="0" destOrd="0" presId="urn:microsoft.com/office/officeart/2005/8/layout/radial5"/>
    <dgm:cxn modelId="{6A49A8B0-A4B0-47A7-A5C9-6BAF08674A1D}" type="presOf" srcId="{12E62EB0-ACC2-40F7-8063-64F6EAAB192D}" destId="{2BF59B22-05D2-4981-BE7B-235B585B48E3}" srcOrd="0" destOrd="0" presId="urn:microsoft.com/office/officeart/2005/8/layout/radial5"/>
    <dgm:cxn modelId="{858B5963-7AA4-4450-B5E4-FA0CCBB4113C}" srcId="{E9505E52-6823-4217-AFD6-84EE4E08EECE}" destId="{1ADC411A-3367-477B-8620-0310F10F11BF}" srcOrd="2" destOrd="0" parTransId="{02EFD3DF-7D89-4D42-B2CC-6E594DDD7611}" sibTransId="{FDBE5801-FBB2-4990-A316-7675304C1441}"/>
    <dgm:cxn modelId="{F087C7CA-A528-4FD4-B70C-4153F2050C92}" srcId="{12E62EB0-ACC2-40F7-8063-64F6EAAB192D}" destId="{8B664869-20E6-4D86-8B9B-11A368E96B44}" srcOrd="2" destOrd="0" parTransId="{3B5B2D71-11E3-4D68-AC71-61262F066DBF}" sibTransId="{92BC95D4-5262-4DF2-BD63-B61F2DC77057}"/>
    <dgm:cxn modelId="{76458EC2-70EA-4723-A024-AFFF521C8FF5}" type="presOf" srcId="{1BB5C91D-08CE-4385-9A45-701DFF8124DE}" destId="{D4806C8C-BD8F-4832-90E2-599BFEC1CA19}" srcOrd="1" destOrd="0" presId="urn:microsoft.com/office/officeart/2005/8/layout/radial5"/>
    <dgm:cxn modelId="{B4D24A21-0EFD-4E5D-B529-A4A13A3AD27E}" type="presOf" srcId="{A6FE064E-E21D-463D-8336-3A285948AACE}" destId="{B7DC0B9D-099C-4317-B4EF-672AAA201AAE}" srcOrd="0" destOrd="0" presId="urn:microsoft.com/office/officeart/2005/8/layout/radial5"/>
    <dgm:cxn modelId="{65F11E07-FD8B-439C-98D2-853842406FAA}" type="presOf" srcId="{1BB5C91D-08CE-4385-9A45-701DFF8124DE}" destId="{6DF9D68E-BEB5-4F2B-A555-08F7C995FAB5}" srcOrd="0" destOrd="0" presId="urn:microsoft.com/office/officeart/2005/8/layout/radial5"/>
    <dgm:cxn modelId="{1EF8ACAB-EF17-4EEC-B2DD-BB6AA67CDB1A}" srcId="{12E62EB0-ACC2-40F7-8063-64F6EAAB192D}" destId="{D52DB557-CBA3-4F3A-A58B-F48702B77E74}" srcOrd="3" destOrd="0" parTransId="{01D63F20-CE2A-47BF-9DD7-1B7FFB3A4415}" sibTransId="{3D566BC7-8CB5-4EFF-9410-D99F719327BA}"/>
    <dgm:cxn modelId="{2031D175-5477-4DFC-AE6D-6609E82C4D2C}" srcId="{12E62EB0-ACC2-40F7-8063-64F6EAAB192D}" destId="{4605D8E6-C67C-49EA-BC21-855D725BE09B}" srcOrd="0" destOrd="0" parTransId="{1BB5C91D-08CE-4385-9A45-701DFF8124DE}" sibTransId="{171C10DE-983B-4805-B6A3-49EF25F988E5}"/>
    <dgm:cxn modelId="{D1D8CA4F-F723-4D4F-99FB-8A79DE0E18CA}" type="presOf" srcId="{01D63F20-CE2A-47BF-9DD7-1B7FFB3A4415}" destId="{8ACFC073-3594-409F-B016-5AF038BA92D8}" srcOrd="1" destOrd="0" presId="urn:microsoft.com/office/officeart/2005/8/layout/radial5"/>
    <dgm:cxn modelId="{E64A16C5-96F0-485D-AA45-78623C2BE4F1}" type="presOf" srcId="{01D63F20-CE2A-47BF-9DD7-1B7FFB3A4415}" destId="{E4869920-89AE-4CE1-9F86-53CD56F3342C}" srcOrd="0" destOrd="0" presId="urn:microsoft.com/office/officeart/2005/8/layout/radial5"/>
    <dgm:cxn modelId="{67ED111A-BFC7-4A4D-B4C3-71D8779C2A7F}" type="presOf" srcId="{8B664869-20E6-4D86-8B9B-11A368E96B44}" destId="{CC8D5AE3-9D9C-4585-9B20-F42E80E962CC}" srcOrd="0" destOrd="0" presId="urn:microsoft.com/office/officeart/2005/8/layout/radial5"/>
    <dgm:cxn modelId="{F2DECCC6-99FA-4363-9DFD-0D59E2489989}" type="presOf" srcId="{A6FE064E-E21D-463D-8336-3A285948AACE}" destId="{D215AA9D-8B3C-4F5F-B54B-79C8A17820CE}" srcOrd="1" destOrd="0" presId="urn:microsoft.com/office/officeart/2005/8/layout/radial5"/>
    <dgm:cxn modelId="{4BEE082A-8068-45AA-AC16-E9CD5E7FF447}" type="presOf" srcId="{3B5B2D71-11E3-4D68-AC71-61262F066DBF}" destId="{C88F117C-A31C-4DE7-90D2-73A0C78E950C}" srcOrd="1" destOrd="0" presId="urn:microsoft.com/office/officeart/2005/8/layout/radial5"/>
    <dgm:cxn modelId="{90199D71-A9D3-4EAA-8BAF-27B7B2AE62EB}" srcId="{E9505E52-6823-4217-AFD6-84EE4E08EECE}" destId="{12E62EB0-ACC2-40F7-8063-64F6EAAB192D}" srcOrd="0" destOrd="0" parTransId="{342CA81B-447A-4442-AF61-8E4DDA3A415B}" sibTransId="{F07D0B63-6ED0-4CC5-90BC-3CAD1660532A}"/>
    <dgm:cxn modelId="{DBBFFFA1-779B-4E90-875A-8DC43FDC4284}" type="presOf" srcId="{E9505E52-6823-4217-AFD6-84EE4E08EECE}" destId="{99BAF96B-95A8-469F-9629-9EEA7869163C}" srcOrd="0" destOrd="0" presId="urn:microsoft.com/office/officeart/2005/8/layout/radial5"/>
    <dgm:cxn modelId="{C32DA125-DF90-4F6C-8BBA-FAC8081FD4D2}" type="presParOf" srcId="{99BAF96B-95A8-469F-9629-9EEA7869163C}" destId="{2BF59B22-05D2-4981-BE7B-235B585B48E3}" srcOrd="0" destOrd="0" presId="urn:microsoft.com/office/officeart/2005/8/layout/radial5"/>
    <dgm:cxn modelId="{C3AE10EA-A786-4070-AA5C-A229C2948651}" type="presParOf" srcId="{99BAF96B-95A8-469F-9629-9EEA7869163C}" destId="{6DF9D68E-BEB5-4F2B-A555-08F7C995FAB5}" srcOrd="1" destOrd="0" presId="urn:microsoft.com/office/officeart/2005/8/layout/radial5"/>
    <dgm:cxn modelId="{BCFAEDD9-7E06-4C55-A868-14CD764301B6}" type="presParOf" srcId="{6DF9D68E-BEB5-4F2B-A555-08F7C995FAB5}" destId="{D4806C8C-BD8F-4832-90E2-599BFEC1CA19}" srcOrd="0" destOrd="0" presId="urn:microsoft.com/office/officeart/2005/8/layout/radial5"/>
    <dgm:cxn modelId="{2C551BE0-0CA1-4C2F-931E-4490F3C2E608}" type="presParOf" srcId="{99BAF96B-95A8-469F-9629-9EEA7869163C}" destId="{E31E0573-5CF2-469F-BCF3-EF43166C0F90}" srcOrd="2" destOrd="0" presId="urn:microsoft.com/office/officeart/2005/8/layout/radial5"/>
    <dgm:cxn modelId="{5E213E40-504D-4C23-BAD7-6CDA0F09660A}" type="presParOf" srcId="{99BAF96B-95A8-469F-9629-9EEA7869163C}" destId="{B7DC0B9D-099C-4317-B4EF-672AAA201AAE}" srcOrd="3" destOrd="0" presId="urn:microsoft.com/office/officeart/2005/8/layout/radial5"/>
    <dgm:cxn modelId="{F9B8005F-05E6-45E9-B172-D72EB1CCB95F}" type="presParOf" srcId="{B7DC0B9D-099C-4317-B4EF-672AAA201AAE}" destId="{D215AA9D-8B3C-4F5F-B54B-79C8A17820CE}" srcOrd="0" destOrd="0" presId="urn:microsoft.com/office/officeart/2005/8/layout/radial5"/>
    <dgm:cxn modelId="{FE9354EE-5FFA-4923-A72E-638F9545803F}" type="presParOf" srcId="{99BAF96B-95A8-469F-9629-9EEA7869163C}" destId="{D13E78BD-62DD-494B-B504-61439DC2999D}" srcOrd="4" destOrd="0" presId="urn:microsoft.com/office/officeart/2005/8/layout/radial5"/>
    <dgm:cxn modelId="{95F6F88A-B542-4ED4-BC56-AA1A8E960046}" type="presParOf" srcId="{99BAF96B-95A8-469F-9629-9EEA7869163C}" destId="{BF56998A-9959-4E80-B7F6-553592FFCD06}" srcOrd="5" destOrd="0" presId="urn:microsoft.com/office/officeart/2005/8/layout/radial5"/>
    <dgm:cxn modelId="{E05E13AE-B909-4AC3-BC45-575397F6A9A3}" type="presParOf" srcId="{BF56998A-9959-4E80-B7F6-553592FFCD06}" destId="{C88F117C-A31C-4DE7-90D2-73A0C78E950C}" srcOrd="0" destOrd="0" presId="urn:microsoft.com/office/officeart/2005/8/layout/radial5"/>
    <dgm:cxn modelId="{7962F11B-B4D6-4C08-8D60-4C3FBE91B531}" type="presParOf" srcId="{99BAF96B-95A8-469F-9629-9EEA7869163C}" destId="{CC8D5AE3-9D9C-4585-9B20-F42E80E962CC}" srcOrd="6" destOrd="0" presId="urn:microsoft.com/office/officeart/2005/8/layout/radial5"/>
    <dgm:cxn modelId="{E309269D-ACE4-435C-AC18-CB67AFB4144B}" type="presParOf" srcId="{99BAF96B-95A8-469F-9629-9EEA7869163C}" destId="{E4869920-89AE-4CE1-9F86-53CD56F3342C}" srcOrd="7" destOrd="0" presId="urn:microsoft.com/office/officeart/2005/8/layout/radial5"/>
    <dgm:cxn modelId="{0C841040-6A25-4C93-8C5F-D509C28903C1}" type="presParOf" srcId="{E4869920-89AE-4CE1-9F86-53CD56F3342C}" destId="{8ACFC073-3594-409F-B016-5AF038BA92D8}" srcOrd="0" destOrd="0" presId="urn:microsoft.com/office/officeart/2005/8/layout/radial5"/>
    <dgm:cxn modelId="{1492650C-60AB-41A0-8581-84043FF31259}" type="presParOf" srcId="{99BAF96B-95A8-469F-9629-9EEA7869163C}" destId="{BFA7D36F-C267-4DDE-8CF6-2BB87A18C96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1E4DA-CE46-480A-8DC5-713921BE3F41}">
      <dsp:nvSpPr>
        <dsp:cNvPr id="0" name=""/>
        <dsp:cNvSpPr/>
      </dsp:nvSpPr>
      <dsp:spPr>
        <a:xfrm>
          <a:off x="850740" y="0"/>
          <a:ext cx="2870200" cy="28702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C01819-76CE-42B3-878A-861C9A11CFD8}">
      <dsp:nvSpPr>
        <dsp:cNvPr id="0" name=""/>
        <dsp:cNvSpPr/>
      </dsp:nvSpPr>
      <dsp:spPr>
        <a:xfrm>
          <a:off x="2124388" y="288561"/>
          <a:ext cx="2188533" cy="6794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System barriers</a:t>
          </a:r>
          <a:endParaRPr lang="en-US" sz="2000" kern="1200" dirty="0"/>
        </a:p>
      </dsp:txBody>
      <dsp:txXfrm>
        <a:off x="2157555" y="321728"/>
        <a:ext cx="2122199" cy="613096"/>
      </dsp:txXfrm>
    </dsp:sp>
    <dsp:sp modelId="{EDCE552D-5DC3-4DD3-9303-9A396EB38866}">
      <dsp:nvSpPr>
        <dsp:cNvPr id="0" name=""/>
        <dsp:cNvSpPr/>
      </dsp:nvSpPr>
      <dsp:spPr>
        <a:xfrm>
          <a:off x="2106450" y="1052920"/>
          <a:ext cx="2224409" cy="6794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School barriers</a:t>
          </a:r>
          <a:endParaRPr lang="en-US" sz="2000" kern="1200" dirty="0"/>
        </a:p>
      </dsp:txBody>
      <dsp:txXfrm>
        <a:off x="2139617" y="1086087"/>
        <a:ext cx="2158075" cy="613096"/>
      </dsp:txXfrm>
    </dsp:sp>
    <dsp:sp modelId="{750849E9-C4D0-4934-B51C-DDBE49837D1B}">
      <dsp:nvSpPr>
        <dsp:cNvPr id="0" name=""/>
        <dsp:cNvSpPr/>
      </dsp:nvSpPr>
      <dsp:spPr>
        <a:xfrm>
          <a:off x="2106450" y="1817279"/>
          <a:ext cx="2224409" cy="6794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Household barriers </a:t>
          </a:r>
          <a:endParaRPr lang="en-US" sz="2000" kern="1200" dirty="0"/>
        </a:p>
      </dsp:txBody>
      <dsp:txXfrm>
        <a:off x="2139617" y="1850446"/>
        <a:ext cx="2158075" cy="6130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59B22-05D2-4981-BE7B-235B585B48E3}">
      <dsp:nvSpPr>
        <dsp:cNvPr id="0" name=""/>
        <dsp:cNvSpPr/>
      </dsp:nvSpPr>
      <dsp:spPr>
        <a:xfrm>
          <a:off x="2797087" y="940769"/>
          <a:ext cx="959024" cy="963261"/>
        </a:xfrm>
        <a:prstGeom prst="ellipse">
          <a:avLst/>
        </a:prstGeom>
        <a:solidFill>
          <a:srgbClr val="FF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School level barriers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2937533" y="1081835"/>
        <a:ext cx="678132" cy="681129"/>
      </dsp:txXfrm>
    </dsp:sp>
    <dsp:sp modelId="{6DF9D68E-BEB5-4F2B-A555-08F7C995FAB5}">
      <dsp:nvSpPr>
        <dsp:cNvPr id="0" name=""/>
        <dsp:cNvSpPr/>
      </dsp:nvSpPr>
      <dsp:spPr>
        <a:xfrm rot="16200000">
          <a:off x="3225800" y="680511"/>
          <a:ext cx="101598" cy="2540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241040" y="746557"/>
        <a:ext cx="71119" cy="152420"/>
      </dsp:txXfrm>
    </dsp:sp>
    <dsp:sp modelId="{E31E0573-5CF2-469F-BCF3-EF43166C0F90}">
      <dsp:nvSpPr>
        <dsp:cNvPr id="0" name=""/>
        <dsp:cNvSpPr/>
      </dsp:nvSpPr>
      <dsp:spPr>
        <a:xfrm>
          <a:off x="2903022" y="1920"/>
          <a:ext cx="747154" cy="747154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012440" y="111338"/>
        <a:ext cx="528318" cy="528318"/>
      </dsp:txXfrm>
    </dsp:sp>
    <dsp:sp modelId="{B7DC0B9D-099C-4317-B4EF-672AAA201AAE}">
      <dsp:nvSpPr>
        <dsp:cNvPr id="0" name=""/>
        <dsp:cNvSpPr/>
      </dsp:nvSpPr>
      <dsp:spPr>
        <a:xfrm>
          <a:off x="3824900" y="1295383"/>
          <a:ext cx="102720" cy="2540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824900" y="1346189"/>
        <a:ext cx="71904" cy="152420"/>
      </dsp:txXfrm>
    </dsp:sp>
    <dsp:sp modelId="{D13E78BD-62DD-494B-B504-61439DC2999D}">
      <dsp:nvSpPr>
        <dsp:cNvPr id="0" name=""/>
        <dsp:cNvSpPr/>
      </dsp:nvSpPr>
      <dsp:spPr>
        <a:xfrm>
          <a:off x="3949925" y="1048822"/>
          <a:ext cx="747154" cy="747154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4059343" y="1158240"/>
        <a:ext cx="528318" cy="528318"/>
      </dsp:txXfrm>
    </dsp:sp>
    <dsp:sp modelId="{BF56998A-9959-4E80-B7F6-553592FFCD06}">
      <dsp:nvSpPr>
        <dsp:cNvPr id="0" name=""/>
        <dsp:cNvSpPr/>
      </dsp:nvSpPr>
      <dsp:spPr>
        <a:xfrm rot="5400000">
          <a:off x="3225800" y="1910255"/>
          <a:ext cx="101598" cy="2540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241040" y="1945822"/>
        <a:ext cx="71119" cy="152420"/>
      </dsp:txXfrm>
    </dsp:sp>
    <dsp:sp modelId="{CC8D5AE3-9D9C-4585-9B20-F42E80E962CC}">
      <dsp:nvSpPr>
        <dsp:cNvPr id="0" name=""/>
        <dsp:cNvSpPr/>
      </dsp:nvSpPr>
      <dsp:spPr>
        <a:xfrm>
          <a:off x="2903022" y="2095725"/>
          <a:ext cx="747154" cy="7471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012440" y="2205143"/>
        <a:ext cx="528318" cy="528318"/>
      </dsp:txXfrm>
    </dsp:sp>
    <dsp:sp modelId="{E4869920-89AE-4CE1-9F86-53CD56F3342C}">
      <dsp:nvSpPr>
        <dsp:cNvPr id="0" name=""/>
        <dsp:cNvSpPr/>
      </dsp:nvSpPr>
      <dsp:spPr>
        <a:xfrm rot="10800000">
          <a:off x="2625579" y="1295383"/>
          <a:ext cx="102720" cy="2540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2656395" y="1346189"/>
        <a:ext cx="71904" cy="152420"/>
      </dsp:txXfrm>
    </dsp:sp>
    <dsp:sp modelId="{BFA7D36F-C267-4DDE-8CF6-2BB87A18C96A}">
      <dsp:nvSpPr>
        <dsp:cNvPr id="0" name=""/>
        <dsp:cNvSpPr/>
      </dsp:nvSpPr>
      <dsp:spPr>
        <a:xfrm>
          <a:off x="1856120" y="1048822"/>
          <a:ext cx="747154" cy="747154"/>
        </a:xfrm>
        <a:prstGeom prst="ellipse">
          <a:avLst/>
        </a:prstGeom>
        <a:solidFill>
          <a:srgbClr val="9933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965538" y="1158240"/>
        <a:ext cx="528318" cy="528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/>
              </a:defRPr>
            </a:lvl1pPr>
          </a:lstStyle>
          <a:p>
            <a:pPr>
              <a:defRPr/>
            </a:pPr>
            <a:fld id="{D60127B9-18EB-445E-8502-453EA2C6B040}" type="datetimeFigureOut">
              <a:rPr lang="en-US"/>
              <a:pPr>
                <a:defRPr/>
              </a:pPr>
              <a:t>25/06/15</a:t>
            </a:fld>
            <a:endParaRPr lang="en-US"/>
          </a:p>
        </p:txBody>
      </p:sp>
      <p:sp>
        <p:nvSpPr>
          <p:cNvPr id="223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3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/>
              </a:defRPr>
            </a:lvl1pPr>
          </a:lstStyle>
          <a:p>
            <a:pPr>
              <a:defRPr/>
            </a:pPr>
            <a:fld id="{63136516-25CF-4D41-9808-BC2B10693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7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57CB16-A569-469B-B657-69BDBDBCA325}" type="datetimeFigureOut">
              <a:rPr lang="en-US"/>
              <a:pPr>
                <a:defRPr/>
              </a:pPr>
              <a:t>25/06/15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84C35B-D75B-4F37-A0A9-6DEF20E99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87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2"/>
          <p:cNvSpPr txBox="1"/>
          <p:nvPr userDrawn="1"/>
        </p:nvSpPr>
        <p:spPr>
          <a:xfrm>
            <a:off x="1752600" y="5486400"/>
            <a:ext cx="39624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17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www.azimpremjifoundation.org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17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www.teachersofindia.org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1700" spc="1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5" name="Rectangle 25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29"/>
          <p:cNvCxnSpPr/>
          <p:nvPr userDrawn="1"/>
        </p:nvCxnSpPr>
        <p:spPr>
          <a:xfrm>
            <a:off x="1828800" y="2057400"/>
            <a:ext cx="7315200" cy="0"/>
          </a:xfrm>
          <a:prstGeom prst="line">
            <a:avLst/>
          </a:prstGeom>
          <a:ln w="76200" cmpd="thickThin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1752600" y="2057400"/>
            <a:ext cx="6400800" cy="1371600"/>
          </a:xfrm>
          <a:prstGeom prst="rect">
            <a:avLst/>
          </a:prstGeom>
        </p:spPr>
        <p:txBody>
          <a:bodyPr anchor="t"/>
          <a:lstStyle>
            <a:lvl1pPr algn="l">
              <a:defRPr sz="4000" b="1" i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"/>
          <p:cNvSpPr>
            <a:spLocks noGrp="1"/>
          </p:cNvSpPr>
          <p:nvPr>
            <p:ph type="body" idx="1"/>
          </p:nvPr>
        </p:nvSpPr>
        <p:spPr>
          <a:xfrm>
            <a:off x="1752600" y="533400"/>
            <a:ext cx="6400800" cy="15106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0FDA8-0656-47F8-B4CE-51BB84A23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66BA8-5A0B-4732-8BE2-6BADCE6C6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9A3-E73C-4DC9-8329-F55C458D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F396-9F2F-41D6-B8E2-1D77A8C9F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>
              <a:latin typeface="Times New Roman" pitchFamily="18" charset="0"/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  <a:prstGeom prst="rect">
            <a:avLst/>
          </a:prstGeo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 noChangeArrowheads="1"/>
          </p:cNvSpPr>
          <p:nvPr>
            <p:ph type="ftr" sz="quarter" idx="11"/>
          </p:nvPr>
        </p:nvSpPr>
        <p:spPr>
          <a:xfrm>
            <a:off x="5195888" y="6553200"/>
            <a:ext cx="3279775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8C16D2DA-0C5C-4889-A864-37D22F44C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29"/>
          <p:cNvCxnSpPr/>
          <p:nvPr userDrawn="1"/>
        </p:nvCxnSpPr>
        <p:spPr>
          <a:xfrm>
            <a:off x="0" y="914400"/>
            <a:ext cx="9144000" cy="0"/>
          </a:xfrm>
          <a:prstGeom prst="line">
            <a:avLst/>
          </a:prstGeom>
          <a:ln w="76200" cmpd="thickThin">
            <a:solidFill>
              <a:schemeClr val="accent6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2"/>
          <p:cNvSpPr>
            <a:spLocks noGrp="1"/>
          </p:cNvSpPr>
          <p:nvPr>
            <p:ph type="body" idx="1"/>
          </p:nvPr>
        </p:nvSpPr>
        <p:spPr>
          <a:xfrm>
            <a:off x="42204" y="76200"/>
            <a:ext cx="7696200" cy="82487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0"/>
          </p:nvPr>
        </p:nvSpPr>
        <p:spPr>
          <a:xfrm>
            <a:off x="914400" y="1600201"/>
            <a:ext cx="7315200" cy="4114800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defRPr/>
            </a:lvl1pPr>
            <a:lvl2pPr marL="0">
              <a:spcBef>
                <a:spcPts val="0"/>
              </a:spcBef>
              <a:defRPr/>
            </a:lvl2pPr>
            <a:lvl3pPr marL="0">
              <a:spcBef>
                <a:spcPts val="0"/>
              </a:spcBef>
              <a:defRPr/>
            </a:lvl3pPr>
            <a:lvl4pPr marL="0">
              <a:spcBef>
                <a:spcPts val="0"/>
              </a:spcBef>
              <a:defRPr/>
            </a:lvl4pPr>
            <a:lvl5pPr marL="0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553F6-1B87-4CF9-A1FA-5EADB8EA7A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4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76200" cmpd="thickThin">
            <a:solidFill>
              <a:schemeClr val="accent6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86836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C2DDE-86B1-4D3C-8AB2-EC2DB48FB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52800" y="6340475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CA147-F103-4E89-B619-EC6007BD8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0CE8E-B720-402C-9EB9-4961AFC31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5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188506D-BA0C-4D0D-A7C0-FDB56FE69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7" descr="APU Logo Good 2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391400" y="0"/>
            <a:ext cx="14938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410" r:id="rId2"/>
    <p:sldLayoutId id="2147484408" r:id="rId3"/>
    <p:sldLayoutId id="2147484411" r:id="rId4"/>
    <p:sldLayoutId id="2147484412" r:id="rId5"/>
    <p:sldLayoutId id="2147484413" r:id="rId6"/>
    <p:sldLayoutId id="2147484414" r:id="rId7"/>
    <p:sldLayoutId id="2147484415" r:id="rId8"/>
    <p:sldLayoutId id="2147484416" r:id="rId9"/>
    <p:sldLayoutId id="2147484417" r:id="rId10"/>
    <p:sldLayoutId id="2147484418" r:id="rId11"/>
    <p:sldLayoutId id="2147484419" r:id="rId12"/>
    <p:sldLayoutId id="2147484420" r:id="rId13"/>
    <p:sldLayoutId id="2147484421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ill Sans MT"/>
        </a:defRPr>
      </a:lvl9pPr>
    </p:titleStyle>
    <p:bodyStyle>
      <a:lvl1pPr marL="342900" indent="-685800"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1028700"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371600" algn="l" rtl="0" eaLnBrk="0" fontAlgn="base" hangingPunct="0">
        <a:spcBef>
          <a:spcPct val="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28800" algn="l" rtl="0" eaLnBrk="0" fontAlgn="base" hangingPunct="0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0" algn="l" rtl="0" eaLnBrk="0" fontAlgn="base" hangingPunct="0">
        <a:spcBef>
          <a:spcPct val="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38400"/>
            <a:ext cx="7772400" cy="1362075"/>
          </a:xfrm>
        </p:spPr>
        <p:txBody>
          <a:bodyPr/>
          <a:lstStyle/>
          <a:p>
            <a:r>
              <a:rPr lang="en-US" dirty="0" smtClean="0"/>
              <a:t>School level Barriers to girl’s education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990600"/>
            <a:ext cx="7772400" cy="1500187"/>
          </a:xfrm>
        </p:spPr>
        <p:txBody>
          <a:bodyPr/>
          <a:lstStyle/>
          <a:p>
            <a:r>
              <a:rPr lang="en-US" dirty="0" smtClean="0"/>
              <a:t>Structural barriers to girl’s education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426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868362"/>
          </a:xfrm>
        </p:spPr>
        <p:txBody>
          <a:bodyPr/>
          <a:lstStyle/>
          <a:p>
            <a:r>
              <a:rPr lang="en-US" sz="3800" dirty="0" smtClean="0"/>
              <a:t>Anecdote from the ‘</a:t>
            </a:r>
            <a:r>
              <a:rPr lang="en-US" sz="3800" dirty="0" err="1" smtClean="0"/>
              <a:t>malnad</a:t>
            </a:r>
            <a:r>
              <a:rPr lang="en-US" sz="3800" dirty="0" smtClean="0"/>
              <a:t>’ 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76270"/>
            <a:ext cx="9144000" cy="5715000"/>
          </a:xfrm>
        </p:spPr>
        <p:txBody>
          <a:bodyPr/>
          <a:lstStyle/>
          <a:p>
            <a:r>
              <a:rPr lang="en-US" dirty="0" smtClean="0"/>
              <a:t>Secondary school ‘A’: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Situated 25 </a:t>
            </a:r>
            <a:r>
              <a:rPr lang="en-US" dirty="0" err="1" smtClean="0"/>
              <a:t>kms</a:t>
            </a:r>
            <a:r>
              <a:rPr lang="en-US" dirty="0" smtClean="0"/>
              <a:t> off the National highway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6 year old school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115 students (56% girls)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8 staff (no science teachers)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3 feeder schools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one of the feeder schools is 6 </a:t>
            </a:r>
            <a:r>
              <a:rPr lang="en-US" dirty="0" err="1" smtClean="0"/>
              <a:t>kms</a:t>
            </a:r>
            <a:r>
              <a:rPr lang="en-US" dirty="0" smtClean="0"/>
              <a:t>. away without public transport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Most girls walk the distance; some boys cycle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Every single class VII girl child from the feeder schools joins this high school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All students pass class X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Every single class X girl child in this school joins higher secondary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04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sz="10000" b="1" dirty="0" smtClean="0">
                <a:latin typeface="Bradley Hand ITC" panose="03070402050302030203" pitchFamily="66" charset="0"/>
              </a:rPr>
              <a:t>WHY?</a:t>
            </a:r>
            <a:endParaRPr lang="en-US" sz="2000" b="1" dirty="0">
              <a:latin typeface="Bradley Hand ITC" panose="03070402050302030203" pitchFamily="66" charset="0"/>
            </a:endParaRPr>
          </a:p>
          <a:p>
            <a:pPr algn="ctr"/>
            <a:r>
              <a:rPr lang="en-US" sz="2000" b="1" dirty="0" smtClean="0">
                <a:latin typeface="Bradley Hand ITC" panose="03070402050302030203" pitchFamily="66" charset="0"/>
              </a:rPr>
              <a:t>Eradicate the school level barriers – other barriers vanish!</a:t>
            </a:r>
          </a:p>
          <a:p>
            <a:endParaRPr lang="en-US" sz="7500" dirty="0"/>
          </a:p>
        </p:txBody>
      </p:sp>
    </p:spTree>
    <p:extLst>
      <p:ext uri="{BB962C8B-B14F-4D97-AF65-F5344CB8AC3E}">
        <p14:creationId xmlns:p14="http://schemas.microsoft.com/office/powerpoint/2010/main" val="207274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868362"/>
          </a:xfrm>
        </p:spPr>
        <p:txBody>
          <a:bodyPr/>
          <a:lstStyle/>
          <a:p>
            <a:r>
              <a:rPr lang="en-US" sz="3800" dirty="0" smtClean="0"/>
              <a:t>Barriers to </a:t>
            </a:r>
            <a:r>
              <a:rPr lang="en-US" sz="3800" dirty="0"/>
              <a:t>g</a:t>
            </a:r>
            <a:r>
              <a:rPr lang="en-US" sz="3800" dirty="0" smtClean="0"/>
              <a:t>irl’s education - I </a:t>
            </a:r>
            <a:endParaRPr lang="en-US" sz="3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158401"/>
            <a:ext cx="6970670" cy="56233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84478" y="1346916"/>
            <a:ext cx="1815921" cy="774880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1C1C1C"/>
                </a:solidFill>
              </a:rPr>
              <a:t>School’s Location</a:t>
            </a:r>
            <a:endParaRPr lang="en-US" sz="1600" b="1" dirty="0">
              <a:solidFill>
                <a:srgbClr val="1C1C1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14436" y="1282520"/>
            <a:ext cx="1733068" cy="533401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rgbClr val="1C1C1C"/>
                </a:solidFill>
              </a:rPr>
              <a:t>Institutional</a:t>
            </a:r>
          </a:p>
          <a:p>
            <a:pPr algn="ctr"/>
            <a:r>
              <a:rPr lang="en-US" sz="1500" b="1" dirty="0" smtClean="0">
                <a:solidFill>
                  <a:srgbClr val="1C1C1C"/>
                </a:solidFill>
              </a:rPr>
              <a:t>Capacity</a:t>
            </a:r>
            <a:endParaRPr lang="en-US" sz="1500" b="1" dirty="0">
              <a:solidFill>
                <a:srgbClr val="1C1C1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73558" y="4165242"/>
            <a:ext cx="1371600" cy="29192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Health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5964099" y="5431236"/>
            <a:ext cx="1508760" cy="6705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Early Marriage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964099" y="4724400"/>
            <a:ext cx="2149571" cy="381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Traditions / Religion</a:t>
            </a:r>
            <a:endParaRPr 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281447" y="6554274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Adapted from a 2005 Mozambique report on barriers to girls education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829280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868362"/>
          </a:xfrm>
        </p:spPr>
        <p:txBody>
          <a:bodyPr/>
          <a:lstStyle/>
          <a:p>
            <a:r>
              <a:rPr lang="en-US" sz="3800" dirty="0" smtClean="0"/>
              <a:t>Barriers to girl’s education - II</a:t>
            </a:r>
            <a:endParaRPr lang="en-US" sz="3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164234"/>
            <a:ext cx="6590888" cy="569376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82062" y="4346603"/>
            <a:ext cx="1508760" cy="38854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Health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5964099" y="4724400"/>
            <a:ext cx="2149571" cy="381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Traditions / Religion</a:t>
            </a:r>
            <a:endParaRPr lang="en-US" sz="1600" b="1" dirty="0"/>
          </a:p>
        </p:txBody>
      </p:sp>
      <p:sp>
        <p:nvSpPr>
          <p:cNvPr id="7" name="Rectangle 6"/>
          <p:cNvSpPr/>
          <p:nvPr/>
        </p:nvSpPr>
        <p:spPr>
          <a:xfrm>
            <a:off x="6187440" y="5654040"/>
            <a:ext cx="1508760" cy="6705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Early Marriage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81447" y="6554274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Adapted from a 2005 Mozambique report on barriers to girls education</a:t>
            </a:r>
            <a:endParaRPr lang="en-US" sz="1400" i="1" dirty="0"/>
          </a:p>
        </p:txBody>
      </p:sp>
      <p:sp>
        <p:nvSpPr>
          <p:cNvPr id="9" name="Rectangle 8"/>
          <p:cNvSpPr/>
          <p:nvPr/>
        </p:nvSpPr>
        <p:spPr>
          <a:xfrm>
            <a:off x="1371600" y="1752600"/>
            <a:ext cx="2120722" cy="565164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1C1C1C"/>
                </a:solidFill>
              </a:rPr>
              <a:t>School’s Location – limited access</a:t>
            </a:r>
            <a:endParaRPr lang="en-US" sz="1600" b="1" dirty="0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03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868362"/>
          </a:xfrm>
        </p:spPr>
        <p:txBody>
          <a:bodyPr/>
          <a:lstStyle/>
          <a:p>
            <a:r>
              <a:rPr lang="en-US" sz="3600" dirty="0" smtClean="0"/>
              <a:t>Categorizing the barriers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Framework based on ‘location’ of the barriers:</a:t>
            </a:r>
          </a:p>
          <a:p>
            <a:pPr marL="0" indent="0" algn="just"/>
            <a:endParaRPr lang="en-US" sz="2200" dirty="0" smtClean="0"/>
          </a:p>
          <a:p>
            <a:pPr lvl="1" indent="-342900" algn="just">
              <a:buFontTx/>
              <a:buChar char="-"/>
            </a:pPr>
            <a:endParaRPr lang="en-US" sz="2200" dirty="0" smtClean="0"/>
          </a:p>
          <a:p>
            <a:pPr lvl="1" indent="-342900" algn="just">
              <a:buFontTx/>
              <a:buChar char="-"/>
            </a:pPr>
            <a:endParaRPr lang="en-US" sz="2200" dirty="0"/>
          </a:p>
          <a:p>
            <a:pPr lvl="1" indent="-342900" algn="just">
              <a:buFontTx/>
              <a:buChar char="-"/>
            </a:pPr>
            <a:endParaRPr lang="en-US" sz="2200" dirty="0" smtClean="0"/>
          </a:p>
          <a:p>
            <a:pPr lvl="1" indent="-342900" algn="just">
              <a:buFontTx/>
              <a:buChar char="-"/>
            </a:pPr>
            <a:endParaRPr lang="en-US" sz="2200" dirty="0"/>
          </a:p>
          <a:p>
            <a:pPr lvl="1" indent="-342900" algn="just">
              <a:buFontTx/>
              <a:buChar char="-"/>
            </a:pPr>
            <a:endParaRPr lang="en-US" sz="2200" dirty="0" smtClean="0"/>
          </a:p>
          <a:p>
            <a:pPr lvl="1" indent="-342900" algn="just">
              <a:buFontTx/>
              <a:buChar char="-"/>
            </a:pPr>
            <a:endParaRPr lang="en-US" sz="2200" dirty="0"/>
          </a:p>
          <a:p>
            <a:pPr lvl="1" indent="-342900" algn="just">
              <a:buFontTx/>
              <a:buChar char="-"/>
            </a:pPr>
            <a:endParaRPr lang="en-US" sz="2200" dirty="0" smtClean="0"/>
          </a:p>
          <a:p>
            <a:pPr lvl="1" indent="-342900" algn="just">
              <a:buFontTx/>
              <a:buChar char="-"/>
            </a:pPr>
            <a:endParaRPr lang="en-US" sz="2200" dirty="0"/>
          </a:p>
          <a:p>
            <a:pPr lvl="1" indent="-342900" algn="just">
              <a:buFontTx/>
              <a:buChar char="-"/>
            </a:pPr>
            <a:r>
              <a:rPr lang="en-US" sz="2200" dirty="0" smtClean="0"/>
              <a:t>Household / Community level (costs – direct &amp; in-direct; practices – traditional, cultural, religious,….; health; crisis – instability;…)</a:t>
            </a:r>
          </a:p>
          <a:p>
            <a:pPr lvl="1" indent="-342900" algn="just">
              <a:buFontTx/>
              <a:buChar char="-"/>
            </a:pPr>
            <a:r>
              <a:rPr lang="en-US" sz="2200" dirty="0"/>
              <a:t>School based (access; poor infra; inadequacy of content; learning deficiency; health issues; conflicts – negative aspects;…) </a:t>
            </a:r>
          </a:p>
          <a:p>
            <a:pPr lvl="1" indent="-342900" algn="just">
              <a:buFontTx/>
              <a:buChar char="-"/>
            </a:pPr>
            <a:r>
              <a:rPr lang="en-US" sz="2200" dirty="0" smtClean="0"/>
              <a:t>Policy / System level (laws not in place; weak enforcement; inadequate budget allocations; outdated curriculum; poor processes; system collapse – chaos;...)</a:t>
            </a:r>
          </a:p>
          <a:p>
            <a:pPr marL="0" indent="0" algn="just"/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22543525"/>
              </p:ext>
            </p:extLst>
          </p:nvPr>
        </p:nvGraphicFramePr>
        <p:xfrm>
          <a:off x="2057400" y="1600200"/>
          <a:ext cx="5181600" cy="287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983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9" y="152400"/>
            <a:ext cx="8229600" cy="868362"/>
          </a:xfrm>
        </p:spPr>
        <p:txBody>
          <a:bodyPr/>
          <a:lstStyle/>
          <a:p>
            <a:r>
              <a:rPr lang="en-US" sz="3800" dirty="0" smtClean="0"/>
              <a:t>Alternative approach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0" indent="0" algn="just"/>
            <a:endParaRPr lang="en-US" sz="2400" dirty="0" smtClean="0"/>
          </a:p>
          <a:p>
            <a:pPr marL="0" indent="0" algn="just"/>
            <a:endParaRPr lang="en-US" sz="2400" dirty="0" smtClean="0"/>
          </a:p>
          <a:p>
            <a:pPr marL="0" indent="0" algn="just"/>
            <a:endParaRPr lang="en-US" sz="2400" dirty="0"/>
          </a:p>
          <a:p>
            <a:pPr marL="0" indent="0" algn="just"/>
            <a:endParaRPr lang="en-US" sz="2400" dirty="0" smtClean="0"/>
          </a:p>
          <a:p>
            <a:pPr marL="0" indent="0" algn="just"/>
            <a:endParaRPr lang="en-US" sz="2400" dirty="0"/>
          </a:p>
          <a:p>
            <a:pPr marL="0" indent="0" algn="just"/>
            <a:endParaRPr lang="en-US" sz="2400" dirty="0" smtClean="0"/>
          </a:p>
          <a:p>
            <a:pPr marL="0" indent="0" algn="just"/>
            <a:endParaRPr lang="en-US" sz="2400" dirty="0"/>
          </a:p>
          <a:p>
            <a:pPr marL="0" indent="0" algn="just"/>
            <a:endParaRPr lang="en-US" sz="2200" dirty="0" smtClean="0"/>
          </a:p>
          <a:p>
            <a:pPr marL="0" indent="0" algn="just"/>
            <a:r>
              <a:rPr lang="en-US" sz="2200" dirty="0" smtClean="0"/>
              <a:t>Barriers </a:t>
            </a:r>
            <a:r>
              <a:rPr lang="en-US" sz="2200" dirty="0"/>
              <a:t>(Girl’s education and gender equality, UNICEF, 2014):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200" dirty="0" smtClean="0"/>
              <a:t>Barriers </a:t>
            </a:r>
            <a:r>
              <a:rPr lang="en-US" sz="2200" dirty="0"/>
              <a:t>to girls’ education range from ‘supply-side constraints to negative social norms’. </a:t>
            </a:r>
            <a:endParaRPr lang="en-US" sz="22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200" dirty="0" smtClean="0"/>
              <a:t>Adolescent </a:t>
            </a:r>
            <a:r>
              <a:rPr lang="en-US" sz="2200" dirty="0"/>
              <a:t>girls face</a:t>
            </a:r>
            <a:r>
              <a:rPr lang="en-US" sz="2200" i="1" dirty="0"/>
              <a:t> additional </a:t>
            </a:r>
            <a:r>
              <a:rPr lang="en-US" sz="2200" dirty="0"/>
              <a:t>‘economic and social demands’ impacting their education negatively.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200" dirty="0" smtClean="0"/>
              <a:t>Issues </a:t>
            </a:r>
            <a:r>
              <a:rPr lang="en-US" sz="2200" dirty="0"/>
              <a:t>related to ‘power relations between males and females in schools and </a:t>
            </a:r>
            <a:r>
              <a:rPr lang="en-US" sz="2200" i="1" dirty="0"/>
              <a:t>society at large</a:t>
            </a:r>
            <a:r>
              <a:rPr lang="en-US" sz="2200" dirty="0"/>
              <a:t>’ play a vital role in determining the barriers. </a:t>
            </a:r>
          </a:p>
          <a:p>
            <a:endParaRPr lang="en-US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83763954"/>
              </p:ext>
            </p:extLst>
          </p:nvPr>
        </p:nvGraphicFramePr>
        <p:xfrm>
          <a:off x="1371600" y="1193800"/>
          <a:ext cx="6553200" cy="284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0364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indent="-342900" algn="just">
              <a:buFont typeface="Arial" panose="020B0604020202020204" pitchFamily="34" charset="0"/>
              <a:buChar char="•"/>
            </a:pPr>
            <a:r>
              <a:rPr lang="en-US" sz="2000" b="1" dirty="0" smtClean="0"/>
              <a:t>15k schools (of the 2.25L in the country)</a:t>
            </a:r>
            <a:endParaRPr lang="en-US" sz="2000" b="1" dirty="0"/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en-US" sz="2000" b="1" dirty="0" smtClean="0"/>
              <a:t>5% all girls schools</a:t>
            </a:r>
            <a:endParaRPr lang="en-US" sz="2000" b="1" dirty="0">
              <a:solidFill>
                <a:prstClr val="black"/>
              </a:solidFill>
            </a:endParaRPr>
          </a:p>
          <a:p>
            <a:pPr marL="0" indent="0" algn="just"/>
            <a:endParaRPr lang="en-US" sz="2400" b="1" dirty="0" smtClean="0">
              <a:solidFill>
                <a:prstClr val="black"/>
              </a:solidFill>
            </a:endParaRPr>
          </a:p>
          <a:p>
            <a:pPr marL="0" indent="0" algn="just"/>
            <a:endParaRPr lang="en-US" sz="2400" b="1" dirty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</a:rPr>
              <a:t>Total secondary students:16,85,335; 48% girls</a:t>
            </a:r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en-US" sz="2000" b="1" dirty="0" smtClean="0"/>
              <a:t>56</a:t>
            </a:r>
            <a:r>
              <a:rPr lang="en-US" sz="2000" b="1" dirty="0"/>
              <a:t>% </a:t>
            </a:r>
            <a:r>
              <a:rPr lang="en-US" sz="2000" b="1" dirty="0" smtClean="0"/>
              <a:t>rural</a:t>
            </a:r>
            <a:endParaRPr lang="en-US" sz="2000" b="1" dirty="0"/>
          </a:p>
          <a:p>
            <a:pPr marL="0" lvl="0" indent="0" algn="just"/>
            <a:endParaRPr lang="en-US" sz="2400" b="1" dirty="0">
              <a:solidFill>
                <a:prstClr val="black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651"/>
            <a:ext cx="8230313" cy="86570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868362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Background – Karnataka secondary schools</a:t>
            </a:r>
            <a:endParaRPr lang="en-US" sz="32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815613"/>
              </p:ext>
            </p:extLst>
          </p:nvPr>
        </p:nvGraphicFramePr>
        <p:xfrm>
          <a:off x="597795" y="2286000"/>
          <a:ext cx="4008549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153667"/>
              </p:ext>
            </p:extLst>
          </p:nvPr>
        </p:nvGraphicFramePr>
        <p:xfrm>
          <a:off x="4800600" y="2286000"/>
          <a:ext cx="3581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858000" y="6488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Source: DISE 2013-14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227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868362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Infra status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953037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00B05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  <a:latin typeface="Gill Sans MT"/>
              </a:rPr>
              <a:t>HPS-Secondary </a:t>
            </a:r>
            <a:r>
              <a:rPr lang="en-US" b="1" dirty="0">
                <a:solidFill>
                  <a:srgbClr val="00B050"/>
                </a:solidFill>
                <a:latin typeface="Gill Sans MT"/>
              </a:rPr>
              <a:t>school ratio:  2.32 (2.6)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00B05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  <a:latin typeface="Gill Sans MT"/>
              </a:rPr>
              <a:t>Students </a:t>
            </a:r>
            <a:r>
              <a:rPr lang="en-US" b="1" dirty="0">
                <a:solidFill>
                  <a:srgbClr val="00B050"/>
                </a:solidFill>
                <a:latin typeface="Gill Sans MT"/>
              </a:rPr>
              <a:t>per class: 46 (reduced from 72)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00B05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  <a:latin typeface="Gill Sans MT"/>
              </a:rPr>
              <a:t>Average </a:t>
            </a:r>
            <a:r>
              <a:rPr lang="en-US" b="1" dirty="0">
                <a:solidFill>
                  <a:srgbClr val="00B050"/>
                </a:solidFill>
                <a:latin typeface="Gill Sans MT"/>
              </a:rPr>
              <a:t>no. of classrooms: 2.5 (3.3)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00B05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  <a:latin typeface="Gill Sans MT"/>
              </a:rPr>
              <a:t>PTR</a:t>
            </a:r>
            <a:r>
              <a:rPr lang="en-US" b="1" dirty="0">
                <a:solidFill>
                  <a:srgbClr val="00B050"/>
                </a:solidFill>
                <a:latin typeface="Gill Sans MT"/>
              </a:rPr>
              <a:t>: 15 (26)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  <a:latin typeface="Gill Sans MT"/>
            </a:endParaRPr>
          </a:p>
          <a:p>
            <a:pPr lvl="0" algn="just" eaLnBrk="0" hangingPunct="0"/>
            <a:endParaRPr lang="en-US" b="1" dirty="0" smtClean="0">
              <a:solidFill>
                <a:srgbClr val="FF000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latin typeface="Gill Sans MT"/>
              </a:rPr>
              <a:t>Single </a:t>
            </a:r>
            <a:r>
              <a:rPr lang="en-US" b="1" dirty="0">
                <a:solidFill>
                  <a:srgbClr val="FF0000"/>
                </a:solidFill>
                <a:latin typeface="Gill Sans MT"/>
              </a:rPr>
              <a:t>classroom schools: 1%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FF000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latin typeface="Gill Sans MT"/>
              </a:rPr>
              <a:t>Boundary </a:t>
            </a:r>
            <a:r>
              <a:rPr lang="en-US" b="1" dirty="0">
                <a:solidFill>
                  <a:srgbClr val="FF0000"/>
                </a:solidFill>
                <a:latin typeface="Gill Sans MT"/>
              </a:rPr>
              <a:t>wall: 76% (83%)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FF000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latin typeface="Gill Sans MT"/>
              </a:rPr>
              <a:t>Electricity</a:t>
            </a:r>
            <a:r>
              <a:rPr lang="en-US" b="1" dirty="0">
                <a:solidFill>
                  <a:srgbClr val="FF0000"/>
                </a:solidFill>
                <a:latin typeface="Gill Sans MT"/>
              </a:rPr>
              <a:t>: 95% (86%)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FF000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latin typeface="Gill Sans MT"/>
              </a:rPr>
              <a:t>Computers</a:t>
            </a:r>
            <a:r>
              <a:rPr lang="en-US" b="1" dirty="0">
                <a:solidFill>
                  <a:srgbClr val="FF0000"/>
                </a:solidFill>
                <a:latin typeface="Gill Sans MT"/>
              </a:rPr>
              <a:t>: 73% (62%) / internet: 28% (34%)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FF000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latin typeface="Gill Sans MT"/>
              </a:rPr>
              <a:t>Library</a:t>
            </a:r>
            <a:r>
              <a:rPr lang="en-US" b="1" dirty="0">
                <a:solidFill>
                  <a:srgbClr val="FF0000"/>
                </a:solidFill>
                <a:latin typeface="Gill Sans MT"/>
              </a:rPr>
              <a:t>: 97%</a:t>
            </a: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FF0000"/>
              </a:solidFill>
              <a:latin typeface="Gill Sans MT"/>
            </a:endParaRPr>
          </a:p>
          <a:p>
            <a:pPr marL="342900" lvl="0" indent="-685800" algn="just" eaLnBrk="0" hangingPunct="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latin typeface="Gill Sans MT"/>
              </a:rPr>
              <a:t>Girls </a:t>
            </a:r>
            <a:r>
              <a:rPr lang="en-US" b="1" dirty="0">
                <a:solidFill>
                  <a:srgbClr val="FF0000"/>
                </a:solidFill>
                <a:latin typeface="Gill Sans MT"/>
              </a:rPr>
              <a:t>toilet: 99.78% / hand-wash near toilet: 32% (54</a:t>
            </a:r>
            <a:r>
              <a:rPr lang="en-US" b="1" dirty="0" smtClean="0">
                <a:solidFill>
                  <a:srgbClr val="FF0000"/>
                </a:solidFill>
                <a:latin typeface="Gill Sans MT"/>
              </a:rPr>
              <a:t>%)</a:t>
            </a:r>
            <a:endParaRPr lang="en-US" b="1" dirty="0">
              <a:solidFill>
                <a:srgbClr val="FF0000"/>
              </a:solidFill>
              <a:latin typeface="Gill Sans M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0" y="6488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Source: DISE 2013-14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137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9" y="152400"/>
            <a:ext cx="8229600" cy="868362"/>
          </a:xfrm>
        </p:spPr>
        <p:txBody>
          <a:bodyPr/>
          <a:lstStyle/>
          <a:p>
            <a:r>
              <a:rPr lang="en-US" sz="3600" dirty="0" smtClean="0"/>
              <a:t>The 15+ year girl child in Karnataka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9" y="1143000"/>
            <a:ext cx="9137561" cy="5715000"/>
          </a:xfrm>
        </p:spPr>
        <p:txBody>
          <a:bodyPr/>
          <a:lstStyle/>
          <a:p>
            <a:pPr marL="0" lvl="0" indent="0" algn="just"/>
            <a:r>
              <a:rPr lang="en-US" sz="2400" b="1" dirty="0" smtClean="0">
                <a:solidFill>
                  <a:prstClr val="black"/>
                </a:solidFill>
              </a:rPr>
              <a:t>The story: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Transition </a:t>
            </a:r>
            <a:r>
              <a:rPr lang="en-US" sz="2400" dirty="0">
                <a:solidFill>
                  <a:prstClr val="black"/>
                </a:solidFill>
              </a:rPr>
              <a:t>rate for girls: </a:t>
            </a:r>
            <a:r>
              <a:rPr lang="en-US" sz="2400" dirty="0" smtClean="0">
                <a:solidFill>
                  <a:prstClr val="black"/>
                </a:solidFill>
              </a:rPr>
              <a:t>Elem. </a:t>
            </a:r>
            <a:r>
              <a:rPr lang="en-US" sz="2400" dirty="0">
                <a:solidFill>
                  <a:prstClr val="black"/>
                </a:solidFill>
              </a:rPr>
              <a:t>to </a:t>
            </a:r>
            <a:r>
              <a:rPr lang="en-US" sz="2400" dirty="0" smtClean="0">
                <a:solidFill>
                  <a:prstClr val="black"/>
                </a:solidFill>
              </a:rPr>
              <a:t>Sec.: </a:t>
            </a:r>
            <a:r>
              <a:rPr lang="en-US" sz="2400" dirty="0">
                <a:solidFill>
                  <a:prstClr val="black"/>
                </a:solidFill>
              </a:rPr>
              <a:t>91%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Net enrollment ratio (girls): 55% (gross: 78%) </a:t>
            </a:r>
            <a:endParaRPr lang="en-US" sz="2400" dirty="0" smtClean="0">
              <a:solidFill>
                <a:prstClr val="black"/>
              </a:solidFill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Secondary </a:t>
            </a:r>
            <a:r>
              <a:rPr lang="en-US" sz="2400" dirty="0">
                <a:solidFill>
                  <a:prstClr val="black"/>
                </a:solidFill>
              </a:rPr>
              <a:t>level girls promotion rate: 60%; means drop-out 40%!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85.2% pass (girls) versus 82.2% (boys</a:t>
            </a:r>
            <a:r>
              <a:rPr lang="en-US" sz="2400" dirty="0" smtClean="0">
                <a:solidFill>
                  <a:prstClr val="black"/>
                </a:solidFill>
              </a:rPr>
              <a:t>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Ratio </a:t>
            </a:r>
            <a:r>
              <a:rPr lang="en-US" sz="2400" dirty="0">
                <a:solidFill>
                  <a:prstClr val="black"/>
                </a:solidFill>
              </a:rPr>
              <a:t>of boys to girls enrollment 0.93 (secondary) / 1.08 (HS</a:t>
            </a:r>
            <a:r>
              <a:rPr lang="en-US" sz="2400" dirty="0" smtClean="0">
                <a:solidFill>
                  <a:prstClr val="black"/>
                </a:solidFill>
              </a:rPr>
              <a:t>)!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Open </a:t>
            </a:r>
            <a:r>
              <a:rPr lang="en-US" sz="2400" dirty="0">
                <a:solidFill>
                  <a:prstClr val="black"/>
                </a:solidFill>
              </a:rPr>
              <a:t>school enrollment: 9766 boys versus 2503 girls (class X)</a:t>
            </a:r>
          </a:p>
          <a:p>
            <a:pPr marL="0" lvl="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prstClr val="black"/>
              </a:solidFill>
            </a:endParaRP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prstClr val="black"/>
                </a:solidFill>
              </a:rPr>
              <a:t>Areas of concern / school level barriers:</a:t>
            </a:r>
            <a:endParaRPr lang="en-US" sz="2400" b="1" dirty="0">
              <a:solidFill>
                <a:prstClr val="black"/>
              </a:solidFill>
            </a:endParaRPr>
          </a:p>
          <a:p>
            <a:pPr marL="0" lvl="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PTA</a:t>
            </a:r>
            <a:r>
              <a:rPr lang="en-US" sz="2400" dirty="0">
                <a:solidFill>
                  <a:prstClr val="black"/>
                </a:solidFill>
              </a:rPr>
              <a:t>: 9% (38%)</a:t>
            </a:r>
          </a:p>
          <a:p>
            <a:pPr marL="0" lvl="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1.1L teachers: only 40% female</a:t>
            </a:r>
          </a:p>
          <a:p>
            <a:pPr marL="0" lvl="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Teacher qualification below graduation: 33% (10%); </a:t>
            </a:r>
            <a:r>
              <a:rPr lang="en-US" sz="2400" i="1" dirty="0">
                <a:solidFill>
                  <a:prstClr val="black"/>
                </a:solidFill>
              </a:rPr>
              <a:t>but % of 	professionally qualified teachers is 95%!</a:t>
            </a:r>
          </a:p>
          <a:p>
            <a:pPr marL="0" lvl="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prstClr val="black"/>
              </a:solidFill>
            </a:endParaRPr>
          </a:p>
          <a:p>
            <a:pPr marL="0" lvl="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prstClr val="black"/>
              </a:solidFill>
            </a:endParaRPr>
          </a:p>
          <a:p>
            <a:pPr marL="0" lvl="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0" y="6488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Source: DISE 2013-14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356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868362"/>
          </a:xfrm>
        </p:spPr>
        <p:txBody>
          <a:bodyPr/>
          <a:lstStyle/>
          <a:p>
            <a:r>
              <a:rPr lang="en-US" dirty="0" smtClean="0"/>
              <a:t>Categorizing barriers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algn="just"/>
            <a:r>
              <a:rPr lang="en-US" sz="2200" dirty="0" smtClean="0"/>
              <a:t>Categorizing barriers depends upon how barriers are defined </a:t>
            </a:r>
            <a:endParaRPr lang="en-US" sz="2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200" dirty="0" smtClean="0"/>
              <a:t>In 2007, the concept </a:t>
            </a:r>
            <a:r>
              <a:rPr lang="en-US" sz="2200" dirty="0"/>
              <a:t>of barrier </a:t>
            </a:r>
            <a:r>
              <a:rPr lang="en-US" sz="2200" dirty="0" smtClean="0"/>
              <a:t>that UNICEF espoused contained the following (which is inclined </a:t>
            </a:r>
            <a:r>
              <a:rPr lang="en-US" sz="2200" dirty="0"/>
              <a:t>to the supply approach to girls’ </a:t>
            </a:r>
            <a:r>
              <a:rPr lang="en-US" sz="2200" dirty="0" smtClean="0"/>
              <a:t>schooling):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1800" dirty="0" smtClean="0"/>
              <a:t>Family poverty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1800" dirty="0" smtClean="0"/>
              <a:t>Weak legal frameworks around education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1800" dirty="0" smtClean="0"/>
              <a:t>Uneven </a:t>
            </a:r>
            <a:r>
              <a:rPr lang="en-US" sz="1800" dirty="0"/>
              <a:t>playing field from the </a:t>
            </a:r>
            <a:r>
              <a:rPr lang="en-US" sz="1800" dirty="0" smtClean="0"/>
              <a:t>start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1800" dirty="0" smtClean="0"/>
              <a:t>Issues </a:t>
            </a:r>
            <a:r>
              <a:rPr lang="en-US" sz="1800" dirty="0"/>
              <a:t>of safety and security around school affecting </a:t>
            </a:r>
            <a:r>
              <a:rPr lang="en-US" sz="1800" dirty="0" smtClean="0"/>
              <a:t>girls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1800" dirty="0" smtClean="0"/>
              <a:t>Lack </a:t>
            </a:r>
            <a:r>
              <a:rPr lang="en-US" sz="1800" dirty="0"/>
              <a:t>of relevance of school to the lives of children</a:t>
            </a:r>
            <a:r>
              <a:rPr lang="en-US" sz="1800" dirty="0" smtClean="0"/>
              <a:t>.</a:t>
            </a:r>
            <a:endParaRPr lang="en-US" sz="1800" dirty="0"/>
          </a:p>
          <a:p>
            <a:pPr marL="0" indent="0" algn="just"/>
            <a:endParaRPr lang="en-US" sz="22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200" dirty="0" smtClean="0"/>
              <a:t>Above </a:t>
            </a:r>
            <a:r>
              <a:rPr lang="en-US" sz="2200" dirty="0"/>
              <a:t>factors </a:t>
            </a:r>
            <a:r>
              <a:rPr lang="en-US" sz="2200" dirty="0" smtClean="0"/>
              <a:t>are external; ‘radical </a:t>
            </a:r>
            <a:r>
              <a:rPr lang="en-US" sz="2200" dirty="0"/>
              <a:t>feminists and critical social theorists (Grundy, 1987; </a:t>
            </a:r>
            <a:r>
              <a:rPr lang="en-US" sz="2200" dirty="0" err="1"/>
              <a:t>Stromquist</a:t>
            </a:r>
            <a:r>
              <a:rPr lang="en-US" sz="2200" dirty="0"/>
              <a:t>, </a:t>
            </a:r>
            <a:r>
              <a:rPr lang="en-US" sz="2200" dirty="0" smtClean="0"/>
              <a:t>1995) probe the </a:t>
            </a:r>
            <a:r>
              <a:rPr lang="en-US" sz="2200" dirty="0"/>
              <a:t>social contexts of girls and boys – ranging from the closer contexts of household, school or community to more macro and policy contexts of parliament, ministry of education or district education office – and examine the root causes of the barriers to girls’ </a:t>
            </a:r>
            <a:r>
              <a:rPr lang="en-US" sz="2200" dirty="0" smtClean="0"/>
              <a:t>education’ (</a:t>
            </a:r>
            <a:r>
              <a:rPr lang="en-US" sz="2200" dirty="0" err="1" smtClean="0"/>
              <a:t>Chitrakar</a:t>
            </a:r>
            <a:r>
              <a:rPr lang="en-US" sz="2200" dirty="0" smtClean="0"/>
              <a:t>. R., 2009). </a:t>
            </a:r>
          </a:p>
          <a:p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16837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43045</TotalTime>
  <Words>800</Words>
  <Application>Microsoft Macintosh PowerPoint</Application>
  <PresentationFormat>On-screen Show (4:3)</PresentationFormat>
  <Paragraphs>134</Paragraphs>
  <Slides>11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School level Barriers to girl’s education </vt:lpstr>
      <vt:lpstr>Barriers to girl’s education - I </vt:lpstr>
      <vt:lpstr>Barriers to girl’s education - II</vt:lpstr>
      <vt:lpstr>Categorizing the barriers</vt:lpstr>
      <vt:lpstr>Alternative approach</vt:lpstr>
      <vt:lpstr>Background – Karnataka secondary schools</vt:lpstr>
      <vt:lpstr>Infra status</vt:lpstr>
      <vt:lpstr>The 15+ year girl child in Karnataka</vt:lpstr>
      <vt:lpstr>Categorizing barriers </vt:lpstr>
      <vt:lpstr>Anecdote from the ‘malnad’ </vt:lpstr>
      <vt:lpstr>PowerPoint Presentation</vt:lpstr>
    </vt:vector>
  </TitlesOfParts>
  <Company>Azim Premji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Priya Pillai</cp:lastModifiedBy>
  <cp:revision>746</cp:revision>
  <dcterms:created xsi:type="dcterms:W3CDTF">2010-04-16T07:15:01Z</dcterms:created>
  <dcterms:modified xsi:type="dcterms:W3CDTF">2015-06-25T13:36:09Z</dcterms:modified>
</cp:coreProperties>
</file>